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y="6858000" cx="9144000"/>
  <p:notesSz cx="6858000" cy="9144000"/>
  <p:embeddedFontLst>
    <p:embeddedFont>
      <p:font typeface="Open Sans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1" roundtripDataSignature="AMtx7miHa/TdiucxqV33RZSiwLo2CPdn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boldItalic.fntdata"/><Relationship Id="rId20" Type="http://schemas.openxmlformats.org/officeDocument/2006/relationships/slide" Target="slides/slide16.xml"/><Relationship Id="rId41" Type="http://customschemas.google.com/relationships/presentationmetadata" Target="meta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OpenSans-regular.fntdata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OpenSans-italic.fntdata"/><Relationship Id="rId16" Type="http://schemas.openxmlformats.org/officeDocument/2006/relationships/slide" Target="slides/slide12.xml"/><Relationship Id="rId38" Type="http://schemas.openxmlformats.org/officeDocument/2006/relationships/font" Target="fonts/OpenSans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5" name="Google Shape;205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" name="Google Shape;42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8" name="Google Shape;448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4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3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4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4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5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6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7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7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8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8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8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8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8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1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1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1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4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2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2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42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4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3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7" Type="http://schemas.openxmlformats.org/officeDocument/2006/relationships/image" Target="../media/image7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13.jpg"/><Relationship Id="rId5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Relationship Id="rId4" Type="http://schemas.openxmlformats.org/officeDocument/2006/relationships/hyperlink" Target="https://www.sciencedirect.com/topics/agricultural-and-biological-sciences/pseudocercospora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Relationship Id="rId4" Type="http://schemas.openxmlformats.org/officeDocument/2006/relationships/image" Target="../media/image17.jpg"/><Relationship Id="rId5" Type="http://schemas.openxmlformats.org/officeDocument/2006/relationships/image" Target="../media/image2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gif"/><Relationship Id="rId4" Type="http://schemas.openxmlformats.org/officeDocument/2006/relationships/image" Target="../media/image25.gif"/><Relationship Id="rId5" Type="http://schemas.openxmlformats.org/officeDocument/2006/relationships/image" Target="../media/image2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jpg"/><Relationship Id="rId4" Type="http://schemas.openxmlformats.org/officeDocument/2006/relationships/image" Target="../media/image3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Relationship Id="rId4" Type="http://schemas.openxmlformats.org/officeDocument/2006/relationships/image" Target="../media/image33.png"/><Relationship Id="rId5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Relationship Id="rId4" Type="http://schemas.openxmlformats.org/officeDocument/2006/relationships/image" Target="../media/image3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jpg"/><Relationship Id="rId4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jpg"/><Relationship Id="rId4" Type="http://schemas.openxmlformats.org/officeDocument/2006/relationships/image" Target="../media/image32.png"/><Relationship Id="rId5" Type="http://schemas.openxmlformats.org/officeDocument/2006/relationships/image" Target="../media/image4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jpg"/><Relationship Id="rId4" Type="http://schemas.openxmlformats.org/officeDocument/2006/relationships/image" Target="../media/image48.png"/><Relationship Id="rId5" Type="http://schemas.openxmlformats.org/officeDocument/2006/relationships/image" Target="../media/image4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Relationship Id="rId4" Type="http://schemas.openxmlformats.org/officeDocument/2006/relationships/image" Target="../media/image4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mailto:lsdacones@up.edu.ph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6.png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0" y="0"/>
            <a:ext cx="914171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eaf&#10;&#10;Description automatically generated with medium confidence" id="90" name="Google Shape;90;p1"/>
          <p:cNvPicPr preferRelativeResize="0"/>
          <p:nvPr/>
        </p:nvPicPr>
        <p:blipFill rotWithShape="1">
          <a:blip r:embed="rId3">
            <a:alphaModFix/>
          </a:blip>
          <a:srcRect b="0" l="16983" r="10355" t="0"/>
          <a:stretch/>
        </p:blipFill>
        <p:spPr>
          <a:xfrm>
            <a:off x="-2284" y="10"/>
            <a:ext cx="6644108" cy="685799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91" name="Google Shape;91;p1"/>
          <p:cNvSpPr/>
          <p:nvPr/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 txBox="1"/>
          <p:nvPr>
            <p:ph type="ctrTitle"/>
          </p:nvPr>
        </p:nvSpPr>
        <p:spPr>
          <a:xfrm>
            <a:off x="4526665" y="1171870"/>
            <a:ext cx="4169228" cy="19997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b="1" lang="en-US" sz="4200">
                <a:latin typeface="Calibri"/>
                <a:ea typeface="Calibri"/>
                <a:cs typeface="Calibri"/>
                <a:sym typeface="Calibri"/>
              </a:rPr>
              <a:t>Life Cycle and ID of foliar fungal pathogens</a:t>
            </a:r>
            <a:endParaRPr/>
          </a:p>
        </p:txBody>
      </p:sp>
      <p:sp>
        <p:nvSpPr>
          <p:cNvPr id="93" name="Google Shape;93;p1"/>
          <p:cNvSpPr txBox="1"/>
          <p:nvPr>
            <p:ph idx="1" type="subTitle"/>
          </p:nvPr>
        </p:nvSpPr>
        <p:spPr>
          <a:xfrm>
            <a:off x="4276293" y="3820973"/>
            <a:ext cx="466997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“Advancing the skills of regional agriculture professionals in plant diagnostics”</a:t>
            </a:r>
            <a:endParaRPr/>
          </a:p>
        </p:txBody>
      </p:sp>
      <p:sp>
        <p:nvSpPr>
          <p:cNvPr id="94" name="Google Shape;94;p1"/>
          <p:cNvSpPr txBox="1"/>
          <p:nvPr/>
        </p:nvSpPr>
        <p:spPr>
          <a:xfrm>
            <a:off x="-4568" y="6180884"/>
            <a:ext cx="6281037" cy="723275"/>
          </a:xfrm>
          <a:prstGeom prst="rect">
            <a:avLst/>
          </a:prstGeom>
          <a:solidFill>
            <a:srgbClr val="D8D8D8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Leilani G. Sumabat Dacones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of the Philippines Diliman</a:t>
            </a:r>
            <a:endParaRPr/>
          </a:p>
        </p:txBody>
      </p:sp>
      <p:pic>
        <p:nvPicPr>
          <p:cNvPr descr="Logos - University of Georgia Brand Style Guide" id="95" name="Google Shape;9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2218" y="6195289"/>
            <a:ext cx="740862" cy="5693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ibetsedåt Guåhan | University of Guam" id="96" name="Google Shape;9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94600" y="6089449"/>
            <a:ext cx="752172" cy="7521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iversity of the Philippines Diliman - Wikipedia" id="97" name="Google Shape;97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14111" y="6180884"/>
            <a:ext cx="569388" cy="5693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estern SARE Logo - SARE Western" id="98" name="Google Shape;98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56833" y="4712356"/>
            <a:ext cx="1474422" cy="1360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/>
          <p:nvPr>
            <p:ph type="title"/>
          </p:nvPr>
        </p:nvSpPr>
        <p:spPr>
          <a:xfrm>
            <a:off x="563331" y="561525"/>
            <a:ext cx="7886700" cy="6463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Frog eye leaf spot of pepper</a:t>
            </a:r>
            <a:endParaRPr b="1" i="1" sz="3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0"/>
          <p:cNvSpPr txBox="1"/>
          <p:nvPr>
            <p:ph idx="1" type="body"/>
          </p:nvPr>
        </p:nvSpPr>
        <p:spPr>
          <a:xfrm>
            <a:off x="628650" y="1690689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Symptoms</a:t>
            </a:r>
            <a:endParaRPr i="1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circular lesions with a white center on the leaves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Frog-eye appearance</a:t>
            </a:r>
            <a:endParaRPr/>
          </a:p>
        </p:txBody>
      </p:sp>
      <p:pic>
        <p:nvPicPr>
          <p:cNvPr descr="Cercospora leaf spot symptoms are primarily circular lesions with a white center on pepper. The symptoms have a frog-eye appearance. The disease can affect plants under high moisture conditions." id="209" name="Google Shape;20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9665" y="3443710"/>
            <a:ext cx="3719470" cy="2789603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0"/>
          <p:cNvSpPr txBox="1"/>
          <p:nvPr/>
        </p:nvSpPr>
        <p:spPr>
          <a:xfrm>
            <a:off x="959665" y="6116480"/>
            <a:ext cx="691215" cy="2308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Paret 2021</a:t>
            </a:r>
            <a:endParaRPr/>
          </a:p>
        </p:txBody>
      </p:sp>
      <p:pic>
        <p:nvPicPr>
          <p:cNvPr descr="Water-soaking of leaves may also be observed. The yellowing region can expand. The disease doesn't typically lead to yield losses, but fruit size may be affected." id="211" name="Google Shape;21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9714" y="3429000"/>
            <a:ext cx="3737195" cy="280289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0"/>
          <p:cNvSpPr txBox="1"/>
          <p:nvPr/>
        </p:nvSpPr>
        <p:spPr>
          <a:xfrm>
            <a:off x="6565808" y="5274530"/>
            <a:ext cx="859531" cy="230832"/>
          </a:xfrm>
          <a:prstGeom prst="rect">
            <a:avLst/>
          </a:prstGeom>
          <a:solidFill>
            <a:srgbClr val="C00000">
              <a:alpha val="6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Water soaking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"/>
          <p:cNvSpPr txBox="1"/>
          <p:nvPr>
            <p:ph idx="1" type="body"/>
          </p:nvPr>
        </p:nvSpPr>
        <p:spPr>
          <a:xfrm>
            <a:off x="563331" y="1626491"/>
            <a:ext cx="7886700" cy="23109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Spore or conidia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Elongate to fusiform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Tapering toward the tip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10-20 septa</a:t>
            </a:r>
            <a:endParaRPr/>
          </a:p>
        </p:txBody>
      </p:sp>
      <p:sp>
        <p:nvSpPr>
          <p:cNvPr id="219" name="Google Shape;219;p11"/>
          <p:cNvSpPr txBox="1"/>
          <p:nvPr>
            <p:ph type="title"/>
          </p:nvPr>
        </p:nvSpPr>
        <p:spPr>
          <a:xfrm>
            <a:off x="563331" y="561525"/>
            <a:ext cx="7886700" cy="6463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Morphological features of </a:t>
            </a:r>
            <a:r>
              <a:rPr b="1" i="1"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Cercospora</a:t>
            </a:r>
            <a:endParaRPr b="1" i="1" sz="3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6025" y="3628362"/>
            <a:ext cx="2595414" cy="266811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1"/>
          <p:cNvSpPr/>
          <p:nvPr/>
        </p:nvSpPr>
        <p:spPr>
          <a:xfrm>
            <a:off x="2510162" y="6385463"/>
            <a:ext cx="128592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Golasyn-Wright 1990</a:t>
            </a:r>
            <a:endParaRPr/>
          </a:p>
        </p:txBody>
      </p:sp>
      <p:pic>
        <p:nvPicPr>
          <p:cNvPr id="222" name="Google Shape;22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6385" y="3668695"/>
            <a:ext cx="35687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1"/>
          <p:cNvSpPr/>
          <p:nvPr/>
        </p:nvSpPr>
        <p:spPr>
          <a:xfrm>
            <a:off x="6906028" y="6411895"/>
            <a:ext cx="10567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Woodward 2014</a:t>
            </a:r>
            <a:endParaRPr/>
          </a:p>
        </p:txBody>
      </p:sp>
      <p:sp>
        <p:nvSpPr>
          <p:cNvPr id="224" name="Google Shape;224;p11"/>
          <p:cNvSpPr/>
          <p:nvPr/>
        </p:nvSpPr>
        <p:spPr>
          <a:xfrm>
            <a:off x="4856205" y="5770605"/>
            <a:ext cx="308919" cy="525871"/>
          </a:xfrm>
          <a:prstGeom prst="ellipse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764" y="3429000"/>
            <a:ext cx="2803066" cy="288158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2"/>
          <p:cNvSpPr txBox="1"/>
          <p:nvPr>
            <p:ph idx="1" type="body"/>
          </p:nvPr>
        </p:nvSpPr>
        <p:spPr>
          <a:xfrm>
            <a:off x="563331" y="1482882"/>
            <a:ext cx="7886700" cy="23109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Conidiophore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Septated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form in pseudostromata (tightly packed)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In fascicles</a:t>
            </a:r>
            <a:endParaRPr/>
          </a:p>
        </p:txBody>
      </p:sp>
      <p:sp>
        <p:nvSpPr>
          <p:cNvPr id="232" name="Google Shape;232;p12"/>
          <p:cNvSpPr txBox="1"/>
          <p:nvPr>
            <p:ph type="title"/>
          </p:nvPr>
        </p:nvSpPr>
        <p:spPr>
          <a:xfrm>
            <a:off x="563331" y="561525"/>
            <a:ext cx="7886700" cy="6463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Morphological features of </a:t>
            </a:r>
            <a:r>
              <a:rPr b="1" i="1"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Cercospora</a:t>
            </a:r>
            <a:endParaRPr b="1" i="1" sz="3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2"/>
          <p:cNvSpPr/>
          <p:nvPr/>
        </p:nvSpPr>
        <p:spPr>
          <a:xfrm>
            <a:off x="439763" y="6258230"/>
            <a:ext cx="128592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Golasyn-Wright 1990</a:t>
            </a:r>
            <a:endParaRPr/>
          </a:p>
        </p:txBody>
      </p:sp>
      <p:sp>
        <p:nvSpPr>
          <p:cNvPr id="234" name="Google Shape;234;p12"/>
          <p:cNvSpPr/>
          <p:nvPr/>
        </p:nvSpPr>
        <p:spPr>
          <a:xfrm>
            <a:off x="1198332" y="5433467"/>
            <a:ext cx="1285929" cy="850769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ercospora canescens" id="235" name="Google Shape;23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3353416" y="3788719"/>
            <a:ext cx="2764887" cy="207366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2"/>
          <p:cNvSpPr/>
          <p:nvPr/>
        </p:nvSpPr>
        <p:spPr>
          <a:xfrm>
            <a:off x="3595518" y="6207995"/>
            <a:ext cx="98296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McKenzie 2014</a:t>
            </a:r>
            <a:endParaRPr/>
          </a:p>
        </p:txBody>
      </p:sp>
      <p:pic>
        <p:nvPicPr>
          <p:cNvPr id="237" name="Google Shape;237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30230" y="4233317"/>
            <a:ext cx="2984500" cy="24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ulture morphology of the selected C. beticola isolates grown on PDA... |  Download Scientific Diagram" id="243" name="Google Shape;24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6863" y="2658000"/>
            <a:ext cx="4210603" cy="2986243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3"/>
          <p:cNvSpPr txBox="1"/>
          <p:nvPr>
            <p:ph idx="1" type="body"/>
          </p:nvPr>
        </p:nvSpPr>
        <p:spPr>
          <a:xfrm>
            <a:off x="628649" y="1825625"/>
            <a:ext cx="825409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Variable colony color, rates of growth and sporulation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45" name="Google Shape;245;p13"/>
          <p:cNvSpPr txBox="1"/>
          <p:nvPr/>
        </p:nvSpPr>
        <p:spPr>
          <a:xfrm>
            <a:off x="628650" y="529323"/>
            <a:ext cx="7886700" cy="6463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Colony morphology of </a:t>
            </a:r>
            <a:r>
              <a:rPr b="1" i="1"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Cercospora</a:t>
            </a:r>
            <a:endParaRPr b="1" i="1" sz="3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3"/>
          <p:cNvSpPr/>
          <p:nvPr/>
        </p:nvSpPr>
        <p:spPr>
          <a:xfrm>
            <a:off x="5498247" y="5404520"/>
            <a:ext cx="143500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Esh and Moghaieb 2011</a:t>
            </a:r>
            <a:endParaRPr/>
          </a:p>
        </p:txBody>
      </p:sp>
      <p:sp>
        <p:nvSpPr>
          <p:cNvPr id="247" name="Google Shape;247;p13"/>
          <p:cNvSpPr txBox="1"/>
          <p:nvPr/>
        </p:nvSpPr>
        <p:spPr>
          <a:xfrm>
            <a:off x="2253342" y="5718547"/>
            <a:ext cx="209801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beticola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isolates in PDA </a:t>
            </a:r>
            <a:endParaRPr i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"/>
          <p:cNvSpPr txBox="1"/>
          <p:nvPr/>
        </p:nvSpPr>
        <p:spPr>
          <a:xfrm>
            <a:off x="628650" y="529323"/>
            <a:ext cx="7886700" cy="6463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Disease cycle of frogeye leaf spot</a:t>
            </a:r>
            <a:endParaRPr b="1" i="1" sz="3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4712" y="1208312"/>
            <a:ext cx="4854575" cy="550295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4"/>
          <p:cNvSpPr/>
          <p:nvPr/>
        </p:nvSpPr>
        <p:spPr>
          <a:xfrm>
            <a:off x="7595541" y="6479689"/>
            <a:ext cx="145706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E2E2E"/>
                </a:solidFill>
                <a:latin typeface="Open Sans"/>
                <a:ea typeface="Open Sans"/>
                <a:cs typeface="Open Sans"/>
                <a:sym typeface="Open Sans"/>
              </a:rPr>
              <a:t>A. Grahek 2018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4"/>
          <p:cNvSpPr/>
          <p:nvPr/>
        </p:nvSpPr>
        <p:spPr>
          <a:xfrm>
            <a:off x="6281640" y="3679371"/>
            <a:ext cx="619903" cy="522515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4"/>
          <p:cNvSpPr/>
          <p:nvPr/>
        </p:nvSpPr>
        <p:spPr>
          <a:xfrm>
            <a:off x="2427514" y="3472544"/>
            <a:ext cx="1338943" cy="272141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4"/>
          <p:cNvSpPr/>
          <p:nvPr/>
        </p:nvSpPr>
        <p:spPr>
          <a:xfrm>
            <a:off x="3962400" y="4811486"/>
            <a:ext cx="1295400" cy="315685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5"/>
          <p:cNvSpPr txBox="1"/>
          <p:nvPr>
            <p:ph type="title"/>
          </p:nvPr>
        </p:nvSpPr>
        <p:spPr>
          <a:xfrm>
            <a:off x="283028" y="561525"/>
            <a:ext cx="8638549" cy="5909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Foliar diseases caused by </a:t>
            </a:r>
            <a:r>
              <a:rPr b="1" i="1"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Pseudocercospora</a:t>
            </a:r>
            <a:endParaRPr b="1" i="1" sz="3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4021" y="1279160"/>
            <a:ext cx="3975958" cy="5194124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5"/>
          <p:cNvSpPr txBox="1"/>
          <p:nvPr/>
        </p:nvSpPr>
        <p:spPr>
          <a:xfrm>
            <a:off x="7687072" y="6466991"/>
            <a:ext cx="123450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Crous et al. 2013</a:t>
            </a:r>
            <a:endParaRPr/>
          </a:p>
        </p:txBody>
      </p:sp>
      <p:sp>
        <p:nvSpPr>
          <p:cNvPr id="267" name="Google Shape;267;p15"/>
          <p:cNvSpPr txBox="1"/>
          <p:nvPr/>
        </p:nvSpPr>
        <p:spPr>
          <a:xfrm>
            <a:off x="865141" y="6473284"/>
            <a:ext cx="664771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Leaf spot symptoms associated with various species from the </a:t>
            </a:r>
            <a:r>
              <a:rPr i="1"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Pseudocercospora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complex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"/>
          <p:cNvSpPr txBox="1"/>
          <p:nvPr>
            <p:ph type="title"/>
          </p:nvPr>
        </p:nvSpPr>
        <p:spPr>
          <a:xfrm>
            <a:off x="283028" y="561525"/>
            <a:ext cx="8638549" cy="5909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Foliar diseases caused by </a:t>
            </a:r>
            <a:r>
              <a:rPr b="1" i="1"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Pseudocercospora</a:t>
            </a:r>
            <a:endParaRPr b="1" i="1" sz="3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6"/>
          <p:cNvSpPr txBox="1"/>
          <p:nvPr/>
        </p:nvSpPr>
        <p:spPr>
          <a:xfrm>
            <a:off x="8031082" y="6477015"/>
            <a:ext cx="96853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Nelson 2016</a:t>
            </a:r>
            <a:endParaRPr/>
          </a:p>
        </p:txBody>
      </p:sp>
      <p:sp>
        <p:nvSpPr>
          <p:cNvPr id="275" name="Google Shape;275;p16"/>
          <p:cNvSpPr txBox="1"/>
          <p:nvPr>
            <p:ph idx="1" type="body"/>
          </p:nvPr>
        </p:nvSpPr>
        <p:spPr>
          <a:xfrm>
            <a:off x="628650" y="1547557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Black sigatoka of banana</a:t>
            </a:r>
            <a:endParaRPr/>
          </a:p>
        </p:txBody>
      </p:sp>
      <p:pic>
        <p:nvPicPr>
          <p:cNvPr id="276" name="Google Shape;27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6197" y="1834580"/>
            <a:ext cx="3475380" cy="46324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gure 3. Early leaf streaks caused by Mycosphaerella fijiensis. (Courtesy H.D. Thurston)" id="277" name="Google Shape;27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028" y="2965173"/>
            <a:ext cx="2540000" cy="168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gure 4. Black leaf streaks caused by Mycosphaerella fijiensis. (Courtesy H.D. Thurston)" id="278" name="Google Shape;27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23028" y="2965173"/>
            <a:ext cx="2540000" cy="168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6"/>
          <p:cNvSpPr txBox="1"/>
          <p:nvPr/>
        </p:nvSpPr>
        <p:spPr>
          <a:xfrm>
            <a:off x="3631761" y="4664297"/>
            <a:ext cx="185839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Bennett and Arneson 2003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 txBox="1"/>
          <p:nvPr>
            <p:ph type="title"/>
          </p:nvPr>
        </p:nvSpPr>
        <p:spPr>
          <a:xfrm>
            <a:off x="283028" y="561525"/>
            <a:ext cx="8638549" cy="5355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Morphological features of </a:t>
            </a:r>
            <a:r>
              <a:rPr b="1" i="1"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P. fijiensis</a:t>
            </a:r>
            <a:endParaRPr b="1" i="1" sz="32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7"/>
          <p:cNvSpPr txBox="1"/>
          <p:nvPr>
            <p:ph idx="1" type="body"/>
          </p:nvPr>
        </p:nvSpPr>
        <p:spPr>
          <a:xfrm>
            <a:off x="628650" y="1547557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Asexual: Conidia and conidiophore</a:t>
            </a:r>
            <a:endParaRPr/>
          </a:p>
        </p:txBody>
      </p:sp>
      <p:pic>
        <p:nvPicPr>
          <p:cNvPr descr="Pseudocercospora fijiensis | Improving the understanding of banana" id="287" name="Google Shape;28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6017" y="2224216"/>
            <a:ext cx="3451025" cy="258826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7"/>
          <p:cNvSpPr txBox="1"/>
          <p:nvPr/>
        </p:nvSpPr>
        <p:spPr>
          <a:xfrm>
            <a:off x="3556259" y="4892782"/>
            <a:ext cx="93852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Vézina 2017</a:t>
            </a:r>
            <a:endParaRPr/>
          </a:p>
        </p:txBody>
      </p:sp>
      <p:sp>
        <p:nvSpPr>
          <p:cNvPr id="289" name="Google Shape;289;p17"/>
          <p:cNvSpPr txBox="1"/>
          <p:nvPr/>
        </p:nvSpPr>
        <p:spPr>
          <a:xfrm>
            <a:off x="1001535" y="5413159"/>
            <a:ext cx="804361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Conidiophores: short, non pigmented, often clustered at the base (fascicle), conidial attachment scar oftentimes not visible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Conidia: hyaline, elongated with base slightly larger than the terminal end, shorter and wider than </a:t>
            </a:r>
            <a:r>
              <a:rPr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Cercospora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9684" y="2117764"/>
            <a:ext cx="4058308" cy="2844894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7"/>
          <p:cNvSpPr/>
          <p:nvPr/>
        </p:nvSpPr>
        <p:spPr>
          <a:xfrm>
            <a:off x="7723548" y="4928211"/>
            <a:ext cx="10567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Woodward 2014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8"/>
          <p:cNvSpPr txBox="1"/>
          <p:nvPr>
            <p:ph type="title"/>
          </p:nvPr>
        </p:nvSpPr>
        <p:spPr>
          <a:xfrm>
            <a:off x="283028" y="561525"/>
            <a:ext cx="8638549" cy="4801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b="1" lang="en-US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Morphological features of </a:t>
            </a:r>
            <a:r>
              <a:rPr b="1" i="1" lang="en-US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Mycosphaerella fijiensis</a:t>
            </a:r>
            <a:endParaRPr b="1" i="1" sz="2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8"/>
          <p:cNvSpPr txBox="1"/>
          <p:nvPr>
            <p:ph idx="1" type="body"/>
          </p:nvPr>
        </p:nvSpPr>
        <p:spPr>
          <a:xfrm>
            <a:off x="628650" y="1547557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Sexual: Ascus, ascospores, pseudothecia</a:t>
            </a:r>
            <a:endParaRPr/>
          </a:p>
        </p:txBody>
      </p:sp>
      <p:pic>
        <p:nvPicPr>
          <p:cNvPr descr="Figure 10. Spermagonium of Mycosphaerella fijiensis. (Courtesy P.A. Arneson) " id="299" name="Google Shape;29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6926" y="2815244"/>
            <a:ext cx="2540000" cy="168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gure 11. Pseudothecium of Mycosphaerella fijiensis. (From Ninoska, Pons. 1987. Notes on Mycosphaerella fijiensis var. difformi" id="300" name="Google Shape;30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66568" y="2000250"/>
            <a:ext cx="1905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gure 12. Squash mount of pseudothecia of Mycosphaerella fijiensis. The eight ascospores within each ascus picked up the blue s" id="301" name="Google Shape;30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75350" y="2599344"/>
            <a:ext cx="2540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8"/>
          <p:cNvSpPr txBox="1"/>
          <p:nvPr/>
        </p:nvSpPr>
        <p:spPr>
          <a:xfrm>
            <a:off x="6758020" y="4719250"/>
            <a:ext cx="185839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Bennett and Arneson 2003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"/>
          <p:cNvSpPr txBox="1"/>
          <p:nvPr>
            <p:ph idx="1" type="body"/>
          </p:nvPr>
        </p:nvSpPr>
        <p:spPr>
          <a:xfrm>
            <a:off x="563331" y="1482882"/>
            <a:ext cx="7886700" cy="23109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Conidiophore and conidia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Pigmented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Conidiophores in fascicle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Conidia elongated with base slightly larger than terminal end, conidial attachment scar visible</a:t>
            </a:r>
            <a:endParaRPr/>
          </a:p>
        </p:txBody>
      </p:sp>
      <p:sp>
        <p:nvSpPr>
          <p:cNvPr id="309" name="Google Shape;309;p19"/>
          <p:cNvSpPr txBox="1"/>
          <p:nvPr>
            <p:ph type="title"/>
          </p:nvPr>
        </p:nvSpPr>
        <p:spPr>
          <a:xfrm>
            <a:off x="563331" y="561525"/>
            <a:ext cx="7886700" cy="6463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Morphological features of </a:t>
            </a:r>
            <a:r>
              <a:rPr b="1" i="1"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Passalora</a:t>
            </a:r>
            <a:endParaRPr b="1" i="1" sz="3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3969" y="3793828"/>
            <a:ext cx="7886700" cy="2830868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9"/>
          <p:cNvSpPr/>
          <p:nvPr/>
        </p:nvSpPr>
        <p:spPr>
          <a:xfrm>
            <a:off x="7516693" y="6526299"/>
            <a:ext cx="10567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Woodward 2014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8709"/>
            <a:ext cx="9144000" cy="6120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0"/>
          <p:cNvSpPr txBox="1"/>
          <p:nvPr>
            <p:ph type="title"/>
          </p:nvPr>
        </p:nvSpPr>
        <p:spPr>
          <a:xfrm>
            <a:off x="283029" y="561525"/>
            <a:ext cx="8389442" cy="5355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Foliar diseases caused by </a:t>
            </a:r>
            <a:r>
              <a:rPr b="1" i="1"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Corynespora cassiicola</a:t>
            </a:r>
            <a:endParaRPr b="1" i="1" sz="32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0"/>
          <p:cNvSpPr txBox="1"/>
          <p:nvPr/>
        </p:nvSpPr>
        <p:spPr>
          <a:xfrm>
            <a:off x="513032" y="1616166"/>
            <a:ext cx="8078877" cy="1340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Char char="•"/>
            </a:pPr>
            <a:r>
              <a:rPr lang="en-US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Causes Corynespora leaf fall of rubber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Char char="•"/>
            </a:pPr>
            <a:r>
              <a:rPr lang="en-US" sz="3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problem in rubber growing areas</a:t>
            </a:r>
            <a:endParaRPr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20"/>
          <p:cNvSpPr txBox="1"/>
          <p:nvPr/>
        </p:nvSpPr>
        <p:spPr>
          <a:xfrm>
            <a:off x="1146386" y="6031362"/>
            <a:ext cx="4083050" cy="306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defoliation on rubber trees      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MVM Technologies</a:t>
            </a:r>
            <a:endParaRPr/>
          </a:p>
        </p:txBody>
      </p:sp>
      <p:pic>
        <p:nvPicPr>
          <p:cNvPr descr="http://mvmtechnologies.info/main/assets/galleries/164/img_0127.jpg" id="320" name="Google Shape;32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9098" y="3154812"/>
            <a:ext cx="3813175" cy="2857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http://4.bp.blogspot.com/_AvutSkJbwis/TFvllLl6dgI/AAAAAAAAAEA/cMcaPAygYUo/s320/image3758.jpg" id="321" name="Google Shape;32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77061" y="3153225"/>
            <a:ext cx="2157412" cy="287813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22" name="Google Shape;322;p20"/>
          <p:cNvSpPr txBox="1"/>
          <p:nvPr/>
        </p:nvSpPr>
        <p:spPr>
          <a:xfrm>
            <a:off x="5170698" y="6029775"/>
            <a:ext cx="2482850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Lesions on the leaves    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Thomson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1"/>
          <p:cNvSpPr txBox="1"/>
          <p:nvPr>
            <p:ph type="title"/>
          </p:nvPr>
        </p:nvSpPr>
        <p:spPr>
          <a:xfrm>
            <a:off x="283029" y="561525"/>
            <a:ext cx="8389442" cy="5355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Foliar diseases caused by </a:t>
            </a:r>
            <a:r>
              <a:rPr b="1" i="1"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Corynespora cassiicola</a:t>
            </a:r>
            <a:endParaRPr b="1" i="1" sz="32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www.lsuagcenter.com/NR/rdonlyres/6CB0E83A-71F9-4DEC-BC5A-BE7ABDE1B6F9/91743/targetspot_w400.jpg" id="329" name="Google Shape;32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6650" y="3203399"/>
            <a:ext cx="3697288" cy="26511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30" name="Google Shape;330;p21"/>
          <p:cNvSpPr txBox="1"/>
          <p:nvPr/>
        </p:nvSpPr>
        <p:spPr>
          <a:xfrm>
            <a:off x="2295525" y="5859286"/>
            <a:ext cx="3397250" cy="396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Soybean 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(T. Allen)</a:t>
            </a:r>
            <a:endParaRPr/>
          </a:p>
        </p:txBody>
      </p:sp>
      <p:pic>
        <p:nvPicPr>
          <p:cNvPr id="331" name="Google Shape;331;p21"/>
          <p:cNvPicPr preferRelativeResize="0"/>
          <p:nvPr/>
        </p:nvPicPr>
        <p:blipFill rotWithShape="1">
          <a:blip r:embed="rId4">
            <a:alphaModFix/>
          </a:blip>
          <a:srcRect b="35506" l="16554" r="5773" t="0"/>
          <a:stretch/>
        </p:blipFill>
        <p:spPr>
          <a:xfrm>
            <a:off x="6156325" y="3203399"/>
            <a:ext cx="2722563" cy="26511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32" name="Google Shape;332;p21"/>
          <p:cNvSpPr txBox="1"/>
          <p:nvPr/>
        </p:nvSpPr>
        <p:spPr>
          <a:xfrm>
            <a:off x="6040438" y="5859286"/>
            <a:ext cx="2778125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Cotton	</a:t>
            </a:r>
            <a:endParaRPr/>
          </a:p>
        </p:txBody>
      </p:sp>
      <p:pic>
        <p:nvPicPr>
          <p:cNvPr id="333" name="Google Shape;333;p21"/>
          <p:cNvPicPr preferRelativeResize="0"/>
          <p:nvPr/>
        </p:nvPicPr>
        <p:blipFill rotWithShape="1">
          <a:blip r:embed="rId5">
            <a:alphaModFix/>
          </a:blip>
          <a:srcRect b="19130" l="17293" r="8310" t="0"/>
          <a:stretch/>
        </p:blipFill>
        <p:spPr>
          <a:xfrm>
            <a:off x="180975" y="3203399"/>
            <a:ext cx="2165350" cy="26511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34" name="Google Shape;334;p21"/>
          <p:cNvSpPr txBox="1"/>
          <p:nvPr/>
        </p:nvSpPr>
        <p:spPr>
          <a:xfrm>
            <a:off x="65088" y="5859286"/>
            <a:ext cx="1387475" cy="306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Tomato</a:t>
            </a:r>
            <a:endParaRPr/>
          </a:p>
        </p:txBody>
      </p:sp>
      <p:sp>
        <p:nvSpPr>
          <p:cNvPr id="335" name="Google Shape;335;p21"/>
          <p:cNvSpPr txBox="1"/>
          <p:nvPr/>
        </p:nvSpPr>
        <p:spPr>
          <a:xfrm>
            <a:off x="283029" y="1763486"/>
            <a:ext cx="357078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 spot diseases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2"/>
          <p:cNvSpPr txBox="1"/>
          <p:nvPr>
            <p:ph type="title"/>
          </p:nvPr>
        </p:nvSpPr>
        <p:spPr>
          <a:xfrm>
            <a:off x="283029" y="561525"/>
            <a:ext cx="8389442" cy="5909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Target spot of cotton</a:t>
            </a:r>
            <a:endParaRPr b="1" i="1" sz="3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2"/>
          <p:cNvSpPr txBox="1"/>
          <p:nvPr/>
        </p:nvSpPr>
        <p:spPr>
          <a:xfrm>
            <a:off x="283029" y="1763486"/>
            <a:ext cx="5007499" cy="3908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Symptoms</a:t>
            </a:r>
            <a:endParaRPr/>
          </a:p>
          <a:p>
            <a:pPr indent="-279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Target-like appearance</a:t>
            </a:r>
            <a:endParaRPr/>
          </a:p>
          <a:p>
            <a:pPr indent="-3048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Necrotic lesions with yellow margins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Premature defoliation</a:t>
            </a:r>
            <a:endParaRPr/>
          </a:p>
          <a:p>
            <a:pPr indent="-3048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2"/>
          <p:cNvSpPr txBox="1"/>
          <p:nvPr/>
        </p:nvSpPr>
        <p:spPr>
          <a:xfrm>
            <a:off x="5431099" y="3020330"/>
            <a:ext cx="33922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Characteristic target spot on leaf     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E.Beasley</a:t>
            </a:r>
            <a:endParaRPr sz="1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lated image" id="344" name="Google Shape;34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5238" y="1438897"/>
            <a:ext cx="3043376" cy="1606609"/>
          </a:xfrm>
          <a:prstGeom prst="ellipse">
            <a:avLst/>
          </a:prstGeom>
          <a:noFill/>
          <a:ln cap="rnd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http://louisianacrops.com/wp-content/uploads/2014/08/P1010027-2.jpg" id="345" name="Google Shape;34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053" y="3656536"/>
            <a:ext cx="3551238" cy="26638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46" name="Google Shape;346;p22"/>
          <p:cNvSpPr txBox="1"/>
          <p:nvPr/>
        </p:nvSpPr>
        <p:spPr>
          <a:xfrm>
            <a:off x="5290528" y="6347349"/>
            <a:ext cx="3844925" cy="307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Premature defoliation on cotton               </a:t>
            </a: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LSU-AgCenter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3"/>
          <p:cNvSpPr txBox="1"/>
          <p:nvPr>
            <p:ph idx="1" type="body"/>
          </p:nvPr>
        </p:nvSpPr>
        <p:spPr>
          <a:xfrm>
            <a:off x="4536283" y="1579889"/>
            <a:ext cx="4590369" cy="3975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Conidia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Appear multicellular (pseudosepta)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produced in chains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Conidiophore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erect,simple or occasionally branched, straight or slightly flexuous, smooth, septate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None/>
            </a:pPr>
            <a:r>
              <a:t/>
            </a:r>
            <a:endParaRPr/>
          </a:p>
        </p:txBody>
      </p:sp>
      <p:sp>
        <p:nvSpPr>
          <p:cNvPr id="353" name="Google Shape;353;p23"/>
          <p:cNvSpPr txBox="1"/>
          <p:nvPr>
            <p:ph type="title"/>
          </p:nvPr>
        </p:nvSpPr>
        <p:spPr>
          <a:xfrm>
            <a:off x="261258" y="561525"/>
            <a:ext cx="8719456" cy="5355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Morphological features of </a:t>
            </a:r>
            <a:r>
              <a:rPr b="1" i="1"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Corynespora cassiicola</a:t>
            </a:r>
            <a:endParaRPr b="1" i="1" sz="32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4" name="Google Shape;354;p23"/>
          <p:cNvGrpSpPr/>
          <p:nvPr/>
        </p:nvGrpSpPr>
        <p:grpSpPr>
          <a:xfrm>
            <a:off x="319957" y="1819955"/>
            <a:ext cx="4517118" cy="4254273"/>
            <a:chOff x="5097290" y="2874963"/>
            <a:chExt cx="4106863" cy="3866952"/>
          </a:xfrm>
        </p:grpSpPr>
        <p:pic>
          <p:nvPicPr>
            <p:cNvPr descr="http://media.padil.gov.au/Species/136590/2569-large.jpg" id="355" name="Google Shape;355;p23"/>
            <p:cNvPicPr preferRelativeResize="0"/>
            <p:nvPr/>
          </p:nvPicPr>
          <p:blipFill rotWithShape="1">
            <a:blip r:embed="rId3">
              <a:alphaModFix/>
            </a:blip>
            <a:srcRect b="0" l="12221" r="12156" t="0"/>
            <a:stretch/>
          </p:blipFill>
          <p:spPr>
            <a:xfrm>
              <a:off x="5186363" y="2874963"/>
              <a:ext cx="3587750" cy="3559175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sp>
          <p:nvSpPr>
            <p:cNvPr id="356" name="Google Shape;356;p23"/>
            <p:cNvSpPr txBox="1"/>
            <p:nvPr/>
          </p:nvSpPr>
          <p:spPr>
            <a:xfrm>
              <a:off x="5097290" y="6434138"/>
              <a:ext cx="4106863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Asexual structures  of </a:t>
              </a:r>
              <a:r>
                <a:rPr i="1"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C. cassiicola</a:t>
              </a:r>
              <a:r>
                <a:rPr lang="en-US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	     </a:t>
              </a:r>
              <a:r>
                <a:rPr lang="en-US" sz="1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J.R. Liberato</a:t>
              </a: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7" name="Google Shape;35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6156224" y="5152950"/>
            <a:ext cx="1350485" cy="150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4"/>
          <p:cNvSpPr txBox="1"/>
          <p:nvPr>
            <p:ph idx="1" type="body"/>
          </p:nvPr>
        </p:nvSpPr>
        <p:spPr>
          <a:xfrm>
            <a:off x="628649" y="1825625"/>
            <a:ext cx="810169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Culture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effused colonies of either grey or brown color, thinly hairy</a:t>
            </a:r>
            <a:endParaRPr/>
          </a:p>
        </p:txBody>
      </p:sp>
      <p:sp>
        <p:nvSpPr>
          <p:cNvPr id="364" name="Google Shape;364;p24"/>
          <p:cNvSpPr txBox="1"/>
          <p:nvPr/>
        </p:nvSpPr>
        <p:spPr>
          <a:xfrm>
            <a:off x="628650" y="529323"/>
            <a:ext cx="7886700" cy="5355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Colony morphology of </a:t>
            </a:r>
            <a:r>
              <a:rPr b="1" i="1"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Corynespora cassiicola</a:t>
            </a:r>
            <a:endParaRPr b="1" i="1" sz="32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6601" y="3134411"/>
            <a:ext cx="4058271" cy="3042552"/>
          </a:xfrm>
          <a:prstGeom prst="rect">
            <a:avLst/>
          </a:prstGeom>
          <a:noFill/>
          <a:ln cap="sq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66" name="Google Shape;366;p24"/>
          <p:cNvSpPr txBox="1"/>
          <p:nvPr/>
        </p:nvSpPr>
        <p:spPr>
          <a:xfrm>
            <a:off x="2365883" y="6176963"/>
            <a:ext cx="279563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cassiicola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isolate in V8 agar plate </a:t>
            </a:r>
            <a:endParaRPr i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5"/>
          <p:cNvSpPr txBox="1"/>
          <p:nvPr/>
        </p:nvSpPr>
        <p:spPr>
          <a:xfrm>
            <a:off x="628650" y="529323"/>
            <a:ext cx="7886700" cy="5909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Disease cycle of target spot of cotton</a:t>
            </a:r>
            <a:endParaRPr b="1" i="1" sz="3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25"/>
          <p:cNvSpPr txBox="1"/>
          <p:nvPr/>
        </p:nvSpPr>
        <p:spPr>
          <a:xfrm>
            <a:off x="4049484" y="1416942"/>
            <a:ext cx="1045029" cy="369332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Survival</a:t>
            </a:r>
            <a:endParaRPr/>
          </a:p>
        </p:txBody>
      </p:sp>
      <p:sp>
        <p:nvSpPr>
          <p:cNvPr id="374" name="Google Shape;374;p25"/>
          <p:cNvSpPr txBox="1"/>
          <p:nvPr/>
        </p:nvSpPr>
        <p:spPr>
          <a:xfrm>
            <a:off x="3706586" y="2973556"/>
            <a:ext cx="1992087" cy="307777"/>
          </a:xfrm>
          <a:prstGeom prst="rect">
            <a:avLst/>
          </a:prstGeom>
          <a:solidFill>
            <a:srgbClr val="D8D8D8"/>
          </a:solidFill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Primary infection cycle</a:t>
            </a:r>
            <a:endParaRPr/>
          </a:p>
        </p:txBody>
      </p:sp>
      <p:sp>
        <p:nvSpPr>
          <p:cNvPr id="375" name="Google Shape;375;p25"/>
          <p:cNvSpPr txBox="1"/>
          <p:nvPr/>
        </p:nvSpPr>
        <p:spPr>
          <a:xfrm>
            <a:off x="2239735" y="3754614"/>
            <a:ext cx="1349828" cy="369332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Colonization</a:t>
            </a:r>
            <a:endParaRPr/>
          </a:p>
        </p:txBody>
      </p:sp>
      <p:sp>
        <p:nvSpPr>
          <p:cNvPr id="376" name="Google Shape;376;p25"/>
          <p:cNvSpPr txBox="1"/>
          <p:nvPr/>
        </p:nvSpPr>
        <p:spPr>
          <a:xfrm>
            <a:off x="4180114" y="4329372"/>
            <a:ext cx="1045029" cy="369332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Infection</a:t>
            </a:r>
            <a:endParaRPr/>
          </a:p>
        </p:txBody>
      </p:sp>
      <p:sp>
        <p:nvSpPr>
          <p:cNvPr id="377" name="Google Shape;377;p25"/>
          <p:cNvSpPr txBox="1"/>
          <p:nvPr/>
        </p:nvSpPr>
        <p:spPr>
          <a:xfrm>
            <a:off x="5968090" y="3766406"/>
            <a:ext cx="1850572" cy="6463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Dispersal of primary inoculum</a:t>
            </a:r>
            <a:endParaRPr/>
          </a:p>
        </p:txBody>
      </p:sp>
      <p:sp>
        <p:nvSpPr>
          <p:cNvPr id="378" name="Google Shape;378;p25"/>
          <p:cNvSpPr txBox="1"/>
          <p:nvPr/>
        </p:nvSpPr>
        <p:spPr>
          <a:xfrm>
            <a:off x="6150431" y="2280525"/>
            <a:ext cx="1850572" cy="6463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of primary inoculum</a:t>
            </a:r>
            <a:endParaRPr/>
          </a:p>
        </p:txBody>
      </p:sp>
      <p:sp>
        <p:nvSpPr>
          <p:cNvPr id="379" name="Google Shape;379;p25"/>
          <p:cNvSpPr txBox="1"/>
          <p:nvPr/>
        </p:nvSpPr>
        <p:spPr>
          <a:xfrm>
            <a:off x="1424664" y="2099168"/>
            <a:ext cx="2030186" cy="6463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of survival structures</a:t>
            </a:r>
            <a:endParaRPr/>
          </a:p>
        </p:txBody>
      </p:sp>
      <p:sp>
        <p:nvSpPr>
          <p:cNvPr id="380" name="Google Shape;380;p25"/>
          <p:cNvSpPr txBox="1"/>
          <p:nvPr/>
        </p:nvSpPr>
        <p:spPr>
          <a:xfrm>
            <a:off x="419101" y="4228071"/>
            <a:ext cx="1360714" cy="369332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Symptoms</a:t>
            </a:r>
            <a:endParaRPr/>
          </a:p>
        </p:txBody>
      </p:sp>
      <p:sp>
        <p:nvSpPr>
          <p:cNvPr id="381" name="Google Shape;381;p25"/>
          <p:cNvSpPr txBox="1"/>
          <p:nvPr/>
        </p:nvSpPr>
        <p:spPr>
          <a:xfrm>
            <a:off x="1333499" y="5797319"/>
            <a:ext cx="2373087" cy="6463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of secondary inoculum</a:t>
            </a:r>
            <a:endParaRPr/>
          </a:p>
        </p:txBody>
      </p:sp>
      <p:sp>
        <p:nvSpPr>
          <p:cNvPr id="382" name="Google Shape;382;p25"/>
          <p:cNvSpPr txBox="1"/>
          <p:nvPr/>
        </p:nvSpPr>
        <p:spPr>
          <a:xfrm>
            <a:off x="5445575" y="5810839"/>
            <a:ext cx="2373087" cy="6463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Dispersal of secondary inoculum</a:t>
            </a:r>
            <a:endParaRPr/>
          </a:p>
        </p:txBody>
      </p:sp>
      <p:sp>
        <p:nvSpPr>
          <p:cNvPr id="383" name="Google Shape;383;p25"/>
          <p:cNvSpPr txBox="1"/>
          <p:nvPr/>
        </p:nvSpPr>
        <p:spPr>
          <a:xfrm>
            <a:off x="3162283" y="5217956"/>
            <a:ext cx="2139044" cy="307777"/>
          </a:xfrm>
          <a:prstGeom prst="rect">
            <a:avLst/>
          </a:prstGeom>
          <a:solidFill>
            <a:srgbClr val="C4E0B2"/>
          </a:solidFill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Secondary infection cycle</a:t>
            </a:r>
            <a:endParaRPr/>
          </a:p>
        </p:txBody>
      </p:sp>
      <p:cxnSp>
        <p:nvCxnSpPr>
          <p:cNvPr id="384" name="Google Shape;384;p25"/>
          <p:cNvCxnSpPr/>
          <p:nvPr/>
        </p:nvCxnSpPr>
        <p:spPr>
          <a:xfrm>
            <a:off x="5512250" y="1601545"/>
            <a:ext cx="911680" cy="418766"/>
          </a:xfrm>
          <a:prstGeom prst="straightConnector1">
            <a:avLst/>
          </a:prstGeom>
          <a:noFill/>
          <a:ln cap="flat" cmpd="sng" w="76200">
            <a:solidFill>
              <a:srgbClr val="75707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85" name="Google Shape;385;p25"/>
          <p:cNvCxnSpPr/>
          <p:nvPr/>
        </p:nvCxnSpPr>
        <p:spPr>
          <a:xfrm>
            <a:off x="6872963" y="3035410"/>
            <a:ext cx="0" cy="671247"/>
          </a:xfrm>
          <a:prstGeom prst="straightConnector1">
            <a:avLst/>
          </a:prstGeom>
          <a:noFill/>
          <a:ln cap="flat" cmpd="sng" w="76200">
            <a:solidFill>
              <a:srgbClr val="75707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86" name="Google Shape;386;p25"/>
          <p:cNvCxnSpPr/>
          <p:nvPr/>
        </p:nvCxnSpPr>
        <p:spPr>
          <a:xfrm flipH="1">
            <a:off x="5279573" y="4301009"/>
            <a:ext cx="579665" cy="228720"/>
          </a:xfrm>
          <a:prstGeom prst="straightConnector1">
            <a:avLst/>
          </a:prstGeom>
          <a:noFill/>
          <a:ln cap="flat" cmpd="sng" w="76200">
            <a:solidFill>
              <a:srgbClr val="75707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87" name="Google Shape;387;p25"/>
          <p:cNvCxnSpPr/>
          <p:nvPr/>
        </p:nvCxnSpPr>
        <p:spPr>
          <a:xfrm rot="10800000">
            <a:off x="3454850" y="4315345"/>
            <a:ext cx="670834" cy="282058"/>
          </a:xfrm>
          <a:prstGeom prst="straightConnector1">
            <a:avLst/>
          </a:prstGeom>
          <a:noFill/>
          <a:ln cap="flat" cmpd="sng" w="76200">
            <a:solidFill>
              <a:srgbClr val="75707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88" name="Google Shape;388;p25"/>
          <p:cNvCxnSpPr/>
          <p:nvPr/>
        </p:nvCxnSpPr>
        <p:spPr>
          <a:xfrm rot="10800000">
            <a:off x="2801706" y="2830286"/>
            <a:ext cx="0" cy="750421"/>
          </a:xfrm>
          <a:prstGeom prst="straightConnector1">
            <a:avLst/>
          </a:prstGeom>
          <a:noFill/>
          <a:ln cap="flat" cmpd="sng" w="76200">
            <a:solidFill>
              <a:srgbClr val="75707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89" name="Google Shape;389;p25"/>
          <p:cNvCxnSpPr/>
          <p:nvPr/>
        </p:nvCxnSpPr>
        <p:spPr>
          <a:xfrm flipH="1" rot="10800000">
            <a:off x="2877910" y="1581418"/>
            <a:ext cx="912357" cy="324531"/>
          </a:xfrm>
          <a:prstGeom prst="straightConnector1">
            <a:avLst/>
          </a:prstGeom>
          <a:noFill/>
          <a:ln cap="flat" cmpd="sng" w="76200">
            <a:solidFill>
              <a:srgbClr val="75707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90" name="Google Shape;390;p25"/>
          <p:cNvCxnSpPr/>
          <p:nvPr/>
        </p:nvCxnSpPr>
        <p:spPr>
          <a:xfrm flipH="1">
            <a:off x="1891391" y="4238405"/>
            <a:ext cx="579665" cy="228720"/>
          </a:xfrm>
          <a:prstGeom prst="straightConnector1">
            <a:avLst/>
          </a:prstGeom>
          <a:noFill/>
          <a:ln cap="flat" cmpd="sng" w="76200">
            <a:solidFill>
              <a:srgbClr val="757070"/>
            </a:solidFill>
            <a:prstDash val="dot"/>
            <a:miter lim="800000"/>
            <a:headEnd len="sm" w="sm" type="none"/>
            <a:tailEnd len="med" w="med" type="triangle"/>
          </a:ln>
        </p:spPr>
      </p:cxnSp>
      <p:cxnSp>
        <p:nvCxnSpPr>
          <p:cNvPr id="391" name="Google Shape;391;p25"/>
          <p:cNvCxnSpPr/>
          <p:nvPr/>
        </p:nvCxnSpPr>
        <p:spPr>
          <a:xfrm>
            <a:off x="2816669" y="4363080"/>
            <a:ext cx="0" cy="1341034"/>
          </a:xfrm>
          <a:prstGeom prst="straightConnector1">
            <a:avLst/>
          </a:prstGeom>
          <a:noFill/>
          <a:ln cap="flat" cmpd="sng" w="76200">
            <a:solidFill>
              <a:srgbClr val="54813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92" name="Google Shape;392;p25"/>
          <p:cNvCxnSpPr/>
          <p:nvPr/>
        </p:nvCxnSpPr>
        <p:spPr>
          <a:xfrm>
            <a:off x="3866469" y="6134004"/>
            <a:ext cx="1350516" cy="0"/>
          </a:xfrm>
          <a:prstGeom prst="straightConnector1">
            <a:avLst/>
          </a:prstGeom>
          <a:noFill/>
          <a:ln cap="flat" cmpd="sng" w="76200">
            <a:solidFill>
              <a:srgbClr val="54813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93" name="Google Shape;393;p25"/>
          <p:cNvCxnSpPr/>
          <p:nvPr/>
        </p:nvCxnSpPr>
        <p:spPr>
          <a:xfrm rot="10800000">
            <a:off x="5094513" y="4837690"/>
            <a:ext cx="1529448" cy="866424"/>
          </a:xfrm>
          <a:prstGeom prst="straightConnector1">
            <a:avLst/>
          </a:prstGeom>
          <a:noFill/>
          <a:ln cap="flat" cmpd="sng" w="76200">
            <a:solidFill>
              <a:srgbClr val="54813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94" name="Google Shape;394;p25"/>
          <p:cNvSpPr txBox="1"/>
          <p:nvPr/>
        </p:nvSpPr>
        <p:spPr>
          <a:xfrm>
            <a:off x="7984674" y="6555144"/>
            <a:ext cx="110248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A.Fulmer 2012</a:t>
            </a:r>
            <a:endParaRPr/>
          </a:p>
        </p:txBody>
      </p:sp>
      <p:pic>
        <p:nvPicPr>
          <p:cNvPr descr="http://media.padil.gov.au/Species/136590/2569-large.jpg" id="395" name="Google Shape;395;p25"/>
          <p:cNvPicPr preferRelativeResize="0"/>
          <p:nvPr/>
        </p:nvPicPr>
        <p:blipFill rotWithShape="1">
          <a:blip r:embed="rId3">
            <a:alphaModFix/>
          </a:blip>
          <a:srcRect b="0" l="12221" r="12156" t="0"/>
          <a:stretch/>
        </p:blipFill>
        <p:spPr>
          <a:xfrm>
            <a:off x="6623961" y="1440975"/>
            <a:ext cx="806202" cy="7999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elated image" id="396" name="Google Shape;39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087" y="3594469"/>
            <a:ext cx="1094148" cy="577605"/>
          </a:xfrm>
          <a:prstGeom prst="ellipse">
            <a:avLst/>
          </a:prstGeom>
          <a:noFill/>
          <a:ln cap="rnd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elated image" id="397" name="Google Shape;39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4538" y="5165337"/>
            <a:ext cx="1094148" cy="577605"/>
          </a:xfrm>
          <a:prstGeom prst="ellipse">
            <a:avLst/>
          </a:prstGeom>
          <a:noFill/>
          <a:ln cap="rnd" cmpd="sng" w="9525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http://media.padil.gov.au/Species/136590/2569-large.jpg" id="398" name="Google Shape;398;p25"/>
          <p:cNvPicPr preferRelativeResize="0"/>
          <p:nvPr/>
        </p:nvPicPr>
        <p:blipFill rotWithShape="1">
          <a:blip r:embed="rId3">
            <a:alphaModFix/>
          </a:blip>
          <a:srcRect b="0" l="12221" r="12156" t="0"/>
          <a:stretch/>
        </p:blipFill>
        <p:spPr>
          <a:xfrm>
            <a:off x="6672616" y="4957501"/>
            <a:ext cx="806202" cy="79997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399" name="Google Shape;399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27044" y="1293954"/>
            <a:ext cx="971811" cy="77802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5"/>
          <p:cNvSpPr/>
          <p:nvPr/>
        </p:nvSpPr>
        <p:spPr>
          <a:xfrm>
            <a:off x="1767565" y="1856535"/>
            <a:ext cx="96372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Oliveira et al. 2012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6"/>
          <p:cNvSpPr txBox="1"/>
          <p:nvPr>
            <p:ph idx="1" type="body"/>
          </p:nvPr>
        </p:nvSpPr>
        <p:spPr>
          <a:xfrm>
            <a:off x="628650" y="1411852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Infect a variety of widespread crops </a:t>
            </a:r>
            <a:endParaRPr/>
          </a:p>
        </p:txBody>
      </p:sp>
      <p:sp>
        <p:nvSpPr>
          <p:cNvPr id="407" name="Google Shape;407;p26"/>
          <p:cNvSpPr txBox="1"/>
          <p:nvPr>
            <p:ph type="title"/>
          </p:nvPr>
        </p:nvSpPr>
        <p:spPr>
          <a:xfrm>
            <a:off x="283029" y="561525"/>
            <a:ext cx="8389442" cy="5909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Foliar diseases caused by </a:t>
            </a:r>
            <a:r>
              <a:rPr b="1" i="1"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Alternaria</a:t>
            </a:r>
            <a:endParaRPr/>
          </a:p>
        </p:txBody>
      </p:sp>
      <p:pic>
        <p:nvPicPr>
          <p:cNvPr id="408" name="Google Shape;40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046" y="2425160"/>
            <a:ext cx="2340429" cy="3510644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6"/>
          <p:cNvSpPr txBox="1"/>
          <p:nvPr/>
        </p:nvSpPr>
        <p:spPr>
          <a:xfrm>
            <a:off x="402775" y="5925584"/>
            <a:ext cx="17634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Early blight of tomato</a:t>
            </a:r>
            <a:endParaRPr/>
          </a:p>
        </p:txBody>
      </p:sp>
      <p:sp>
        <p:nvSpPr>
          <p:cNvPr id="410" name="Google Shape;410;p26"/>
          <p:cNvSpPr txBox="1"/>
          <p:nvPr/>
        </p:nvSpPr>
        <p:spPr>
          <a:xfrm>
            <a:off x="464747" y="5698074"/>
            <a:ext cx="1176925" cy="2308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W.R. Stevenson 2002</a:t>
            </a:r>
            <a:endParaRPr/>
          </a:p>
        </p:txBody>
      </p:sp>
      <p:pic>
        <p:nvPicPr>
          <p:cNvPr id="411" name="Google Shape;41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2400771" y="2952050"/>
            <a:ext cx="3510643" cy="2436423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26"/>
          <p:cNvSpPr txBox="1"/>
          <p:nvPr/>
        </p:nvSpPr>
        <p:spPr>
          <a:xfrm>
            <a:off x="2837877" y="5908620"/>
            <a:ext cx="206248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Brown spot of cantaloupe</a:t>
            </a:r>
            <a:endParaRPr/>
          </a:p>
        </p:txBody>
      </p:sp>
      <p:sp>
        <p:nvSpPr>
          <p:cNvPr id="413" name="Google Shape;413;p26"/>
          <p:cNvSpPr txBox="1"/>
          <p:nvPr/>
        </p:nvSpPr>
        <p:spPr>
          <a:xfrm>
            <a:off x="3064312" y="5679468"/>
            <a:ext cx="1056700" cy="2308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R.W. Samson 2009</a:t>
            </a:r>
            <a:endParaRPr/>
          </a:p>
        </p:txBody>
      </p:sp>
      <p:pic>
        <p:nvPicPr>
          <p:cNvPr id="414" name="Google Shape;414;p26"/>
          <p:cNvPicPr preferRelativeResize="0"/>
          <p:nvPr/>
        </p:nvPicPr>
        <p:blipFill rotWithShape="1">
          <a:blip r:embed="rId5">
            <a:alphaModFix/>
          </a:blip>
          <a:srcRect b="0" l="0" r="19373" t="0"/>
          <a:stretch/>
        </p:blipFill>
        <p:spPr>
          <a:xfrm>
            <a:off x="5500735" y="2408197"/>
            <a:ext cx="3233057" cy="3500423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6"/>
          <p:cNvSpPr txBox="1"/>
          <p:nvPr/>
        </p:nvSpPr>
        <p:spPr>
          <a:xfrm>
            <a:off x="5414001" y="5935804"/>
            <a:ext cx="242015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Alternaria brown spot of citrus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7"/>
          <p:cNvSpPr txBox="1"/>
          <p:nvPr>
            <p:ph idx="1" type="body"/>
          </p:nvPr>
        </p:nvSpPr>
        <p:spPr>
          <a:xfrm>
            <a:off x="283030" y="1411852"/>
            <a:ext cx="598474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Symptoms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Initial 1-2mm black/brown small lesions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None/>
            </a:pPr>
            <a:r>
              <a:t/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Later develops dark pigmented concentric rings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None/>
            </a:pPr>
            <a:r>
              <a:t/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Chlorosis in infected leaves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None/>
            </a:pPr>
            <a:r>
              <a:t/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Defoliation  </a:t>
            </a:r>
            <a:endParaRPr/>
          </a:p>
        </p:txBody>
      </p:sp>
      <p:sp>
        <p:nvSpPr>
          <p:cNvPr id="422" name="Google Shape;422;p27"/>
          <p:cNvSpPr txBox="1"/>
          <p:nvPr>
            <p:ph type="title"/>
          </p:nvPr>
        </p:nvSpPr>
        <p:spPr>
          <a:xfrm>
            <a:off x="283029" y="561525"/>
            <a:ext cx="8389442" cy="5909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Early blight of tomato</a:t>
            </a:r>
            <a:endParaRPr b="1" i="1" sz="3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" name="Google Shape;42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2042" y="1673678"/>
            <a:ext cx="2340429" cy="3510644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7"/>
          <p:cNvSpPr txBox="1"/>
          <p:nvPr/>
        </p:nvSpPr>
        <p:spPr>
          <a:xfrm>
            <a:off x="6267771" y="5174102"/>
            <a:ext cx="17634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Early blight of tomato</a:t>
            </a:r>
            <a:endParaRPr/>
          </a:p>
        </p:txBody>
      </p:sp>
      <p:sp>
        <p:nvSpPr>
          <p:cNvPr id="425" name="Google Shape;425;p27"/>
          <p:cNvSpPr txBox="1"/>
          <p:nvPr/>
        </p:nvSpPr>
        <p:spPr>
          <a:xfrm>
            <a:off x="6329743" y="4946592"/>
            <a:ext cx="1176925" cy="2308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W.R. Stevenson 2002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8"/>
          <p:cNvSpPr txBox="1"/>
          <p:nvPr>
            <p:ph idx="1" type="body"/>
          </p:nvPr>
        </p:nvSpPr>
        <p:spPr>
          <a:xfrm>
            <a:off x="3283062" y="2222147"/>
            <a:ext cx="5860938" cy="28505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Conidia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borne singly or in a chain of two on distinct conidiophores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normally possess 9–11 transverse septae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Conidiophore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short or elongate</a:t>
            </a:r>
            <a:endParaRPr/>
          </a:p>
        </p:txBody>
      </p:sp>
      <p:sp>
        <p:nvSpPr>
          <p:cNvPr id="432" name="Google Shape;432;p28"/>
          <p:cNvSpPr txBox="1"/>
          <p:nvPr>
            <p:ph type="title"/>
          </p:nvPr>
        </p:nvSpPr>
        <p:spPr>
          <a:xfrm>
            <a:off x="261258" y="561525"/>
            <a:ext cx="8719456" cy="5909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Morphological features of </a:t>
            </a:r>
            <a:r>
              <a:rPr b="1" i="1"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Alternaria</a:t>
            </a:r>
            <a:endParaRPr/>
          </a:p>
        </p:txBody>
      </p:sp>
      <p:pic>
        <p:nvPicPr>
          <p:cNvPr id="433" name="Google Shape;43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258" y="1371600"/>
            <a:ext cx="2348941" cy="275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8"/>
          <p:cNvSpPr/>
          <p:nvPr/>
        </p:nvSpPr>
        <p:spPr>
          <a:xfrm>
            <a:off x="261258" y="4127500"/>
            <a:ext cx="1285929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Golasyn-Wright 1990</a:t>
            </a:r>
            <a:endParaRPr/>
          </a:p>
        </p:txBody>
      </p:sp>
      <p:pic>
        <p:nvPicPr>
          <p:cNvPr id="435" name="Google Shape;43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1258" y="4476635"/>
            <a:ext cx="2574471" cy="2019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black to olivaceous-black or greyish</a:t>
            </a:r>
            <a:endParaRPr/>
          </a:p>
        </p:txBody>
      </p:sp>
      <p:sp>
        <p:nvSpPr>
          <p:cNvPr id="442" name="Google Shape;442;p29"/>
          <p:cNvSpPr txBox="1"/>
          <p:nvPr/>
        </p:nvSpPr>
        <p:spPr>
          <a:xfrm>
            <a:off x="628650" y="529323"/>
            <a:ext cx="7886700" cy="5355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b="1"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Colony morphology of </a:t>
            </a:r>
            <a:r>
              <a:rPr b="1" i="1"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Alternaria</a:t>
            </a:r>
            <a:endParaRPr/>
          </a:p>
        </p:txBody>
      </p:sp>
      <p:pic>
        <p:nvPicPr>
          <p:cNvPr id="443" name="Google Shape;44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6071" y="2566272"/>
            <a:ext cx="4062186" cy="3292964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29"/>
          <p:cNvSpPr txBox="1"/>
          <p:nvPr/>
        </p:nvSpPr>
        <p:spPr>
          <a:xfrm>
            <a:off x="2676071" y="5631126"/>
            <a:ext cx="623889" cy="2308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Ellis 1971</a:t>
            </a:r>
            <a:endParaRPr/>
          </a:p>
        </p:txBody>
      </p:sp>
      <p:sp>
        <p:nvSpPr>
          <p:cNvPr id="445" name="Google Shape;445;p29"/>
          <p:cNvSpPr txBox="1"/>
          <p:nvPr/>
        </p:nvSpPr>
        <p:spPr>
          <a:xfrm>
            <a:off x="2609154" y="5870547"/>
            <a:ext cx="220611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alternata 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isolate in PDA </a:t>
            </a:r>
            <a:endParaRPr i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>
            <a:off x="907707" y="0"/>
            <a:ext cx="7328585" cy="6858000"/>
          </a:xfrm>
          <a:custGeom>
            <a:rect b="b" l="l" r="r" t="t"/>
            <a:pathLst>
              <a:path extrusionOk="0" h="6858000" w="9771446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rgbClr val="D8D8D8">
              <a:alpha val="6196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ay be an image of 2 people" id="111" name="Google Shape;111;p3"/>
          <p:cNvPicPr preferRelativeResize="0"/>
          <p:nvPr/>
        </p:nvPicPr>
        <p:blipFill rotWithShape="1">
          <a:blip r:embed="rId3">
            <a:alphaModFix/>
          </a:blip>
          <a:srcRect b="14190" l="0" r="0" t="11836"/>
          <a:stretch/>
        </p:blipFill>
        <p:spPr>
          <a:xfrm>
            <a:off x="1095447" y="10"/>
            <a:ext cx="6953105" cy="6857990"/>
          </a:xfrm>
          <a:custGeom>
            <a:rect b="b" l="l" r="r" t="t"/>
            <a:pathLst>
              <a:path extrusionOk="0" h="6858000" w="9270806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68709"/>
            <a:ext cx="9144000" cy="612058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/>
          <p:nvPr/>
        </p:nvSpPr>
        <p:spPr>
          <a:xfrm>
            <a:off x="3436357" y="2298357"/>
            <a:ext cx="999719" cy="345988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0"/>
          <p:cNvSpPr txBox="1"/>
          <p:nvPr/>
        </p:nvSpPr>
        <p:spPr>
          <a:xfrm>
            <a:off x="628650" y="529323"/>
            <a:ext cx="7886700" cy="5909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b="1"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Disease cycle of early blight of tomato</a:t>
            </a:r>
            <a:endParaRPr b="1" i="1" sz="3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2" name="Google Shape;45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1128" y="1419710"/>
            <a:ext cx="5961743" cy="5002861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0"/>
          <p:cNvSpPr txBox="1"/>
          <p:nvPr/>
        </p:nvSpPr>
        <p:spPr>
          <a:xfrm>
            <a:off x="1591128" y="6491195"/>
            <a:ext cx="848309" cy="2308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Kemmitt 2002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1"/>
          <p:cNvSpPr txBox="1"/>
          <p:nvPr/>
        </p:nvSpPr>
        <p:spPr>
          <a:xfrm>
            <a:off x="628650" y="529323"/>
            <a:ext cx="7886700" cy="6463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Summary</a:t>
            </a:r>
            <a:endParaRPr b="1" i="1" sz="4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31"/>
          <p:cNvSpPr txBox="1"/>
          <p:nvPr/>
        </p:nvSpPr>
        <p:spPr>
          <a:xfrm>
            <a:off x="628650" y="2044005"/>
            <a:ext cx="7064563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Signs and symptoms in disease diagnosis</a:t>
            </a:r>
            <a:endParaRPr/>
          </a:p>
          <a:p>
            <a:pPr indent="-1079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Pathogen biology – morphology and life cycle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2"/>
          <p:cNvSpPr txBox="1"/>
          <p:nvPr/>
        </p:nvSpPr>
        <p:spPr>
          <a:xfrm>
            <a:off x="628650" y="529323"/>
            <a:ext cx="7886700" cy="6463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b="1" i="1" sz="4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32"/>
          <p:cNvSpPr txBox="1"/>
          <p:nvPr/>
        </p:nvSpPr>
        <p:spPr>
          <a:xfrm>
            <a:off x="628650" y="2044005"/>
            <a:ext cx="3431004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lsdacones@up.edu.ph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scomycota" id="119" name="Google Shape;119;p4"/>
          <p:cNvPicPr preferRelativeResize="0"/>
          <p:nvPr/>
        </p:nvPicPr>
        <p:blipFill rotWithShape="1">
          <a:blip r:embed="rId3">
            <a:alphaModFix amt="10000"/>
          </a:blip>
          <a:srcRect b="4635" l="8677" r="8846" t="12784"/>
          <a:stretch/>
        </p:blipFill>
        <p:spPr>
          <a:xfrm>
            <a:off x="29280" y="10885"/>
            <a:ext cx="9083629" cy="682142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Outline</a:t>
            </a:r>
            <a:endParaRPr/>
          </a:p>
        </p:txBody>
      </p:sp>
      <p:sp>
        <p:nvSpPr>
          <p:cNvPr id="121" name="Google Shape;121;p4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Foliar fungal pathogens</a:t>
            </a:r>
            <a:endParaRPr/>
          </a:p>
          <a:p>
            <a:pPr indent="-25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Fungal identification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Life cycle (disease cycle)</a:t>
            </a:r>
            <a:endParaRPr/>
          </a:p>
          <a:p>
            <a:pPr indent="-25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/>
          </a:p>
        </p:txBody>
      </p:sp>
      <p:pic>
        <p:nvPicPr>
          <p:cNvPr descr="A close up of a leaf&#10;&#10;Description automatically generated with medium confidence" id="122" name="Google Shape;12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58062" y="133180"/>
            <a:ext cx="2385938" cy="1789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Foliar fungal pathogens </a:t>
            </a:r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>
            <a:off x="628650" y="1855221"/>
            <a:ext cx="7886700" cy="4292145"/>
            <a:chOff x="0" y="29596"/>
            <a:chExt cx="7886700" cy="4292145"/>
          </a:xfrm>
        </p:grpSpPr>
        <p:sp>
          <p:nvSpPr>
            <p:cNvPr id="130" name="Google Shape;130;p5"/>
            <p:cNvSpPr/>
            <p:nvPr/>
          </p:nvSpPr>
          <p:spPr>
            <a:xfrm>
              <a:off x="0" y="457636"/>
              <a:ext cx="7886700" cy="730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C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394335" y="29596"/>
              <a:ext cx="5520690" cy="856080"/>
            </a:xfrm>
            <a:prstGeom prst="roundRect">
              <a:avLst>
                <a:gd fmla="val 16667" name="adj"/>
              </a:avLst>
            </a:prstGeom>
            <a:solidFill>
              <a:srgbClr val="C000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5"/>
            <p:cNvSpPr txBox="1"/>
            <p:nvPr/>
          </p:nvSpPr>
          <p:spPr>
            <a:xfrm>
              <a:off x="436125" y="71386"/>
              <a:ext cx="5437110" cy="77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08650" spcFirstLastPara="1" rIns="2086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Calibri"/>
                <a:buNone/>
              </a:pPr>
              <a:r>
                <a:rPr b="0" i="1" lang="en-US" sz="2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Corynespora</a:t>
              </a:r>
              <a:endParaRPr b="0" i="0" sz="2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1773076"/>
              <a:ext cx="7886700" cy="730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C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94335" y="1345036"/>
              <a:ext cx="5520690" cy="856080"/>
            </a:xfrm>
            <a:prstGeom prst="roundRect">
              <a:avLst>
                <a:gd fmla="val 16667" name="adj"/>
              </a:avLst>
            </a:prstGeom>
            <a:solidFill>
              <a:srgbClr val="C000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5"/>
            <p:cNvSpPr txBox="1"/>
            <p:nvPr/>
          </p:nvSpPr>
          <p:spPr>
            <a:xfrm>
              <a:off x="436125" y="1386826"/>
              <a:ext cx="5437110" cy="77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08650" spcFirstLastPara="1" rIns="2086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Calibri"/>
                <a:buNone/>
              </a:pPr>
              <a:r>
                <a:rPr b="0" i="1" lang="en-US" sz="2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Cercospora</a:t>
              </a:r>
              <a:endParaRPr b="0" i="0" sz="2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088516"/>
              <a:ext cx="7886700" cy="1233225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C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5"/>
            <p:cNvSpPr txBox="1"/>
            <p:nvPr/>
          </p:nvSpPr>
          <p:spPr>
            <a:xfrm>
              <a:off x="0" y="3088516"/>
              <a:ext cx="7886700" cy="1233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06225" lIns="612075" spcFirstLastPara="1" rIns="612075" wrap="square" tIns="604000">
              <a:noAutofit/>
            </a:bodyPr>
            <a:lstStyle/>
            <a:p>
              <a:pPr indent="-285750" lvl="1" marL="2857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Calibri"/>
                <a:buChar char="•"/>
              </a:pPr>
              <a:r>
                <a:rPr b="0" i="1" lang="en-US" sz="2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Alternaria, Passalora,</a:t>
              </a:r>
              <a:r>
                <a:rPr b="0" i="0" lang="en-US" sz="2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0" i="1" lang="en-US" sz="2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Pseudocercospora</a:t>
              </a:r>
              <a:endPara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394335" y="2660476"/>
              <a:ext cx="5520690" cy="856080"/>
            </a:xfrm>
            <a:prstGeom prst="roundRect">
              <a:avLst>
                <a:gd fmla="val 16667" name="adj"/>
              </a:avLst>
            </a:prstGeom>
            <a:solidFill>
              <a:srgbClr val="C00000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5"/>
            <p:cNvSpPr txBox="1"/>
            <p:nvPr/>
          </p:nvSpPr>
          <p:spPr>
            <a:xfrm>
              <a:off x="436125" y="2702266"/>
              <a:ext cx="5437110" cy="77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08650" spcFirstLastPara="1" rIns="2086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900"/>
                <a:buFont typeface="Calibri"/>
                <a:buNone/>
              </a:pPr>
              <a:r>
                <a:rPr b="0" i="0" lang="en-US" sz="2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Other related fungi</a:t>
              </a:r>
              <a:endParaRPr/>
            </a:p>
          </p:txBody>
        </p:sp>
      </p:grpSp>
      <p:pic>
        <p:nvPicPr>
          <p:cNvPr descr="A close up of a leaf&#10;&#10;Description automatically generated with medium confidence" id="140" name="Google Shape;14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58062" y="133180"/>
            <a:ext cx="2385938" cy="1789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 txBox="1"/>
          <p:nvPr>
            <p:ph type="title"/>
          </p:nvPr>
        </p:nvSpPr>
        <p:spPr>
          <a:xfrm>
            <a:off x="455656" y="133180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Foliar fungal pathogens</a:t>
            </a:r>
            <a:endParaRPr/>
          </a:p>
        </p:txBody>
      </p:sp>
      <p:sp>
        <p:nvSpPr>
          <p:cNvPr id="147" name="Google Shape;147;p6"/>
          <p:cNvSpPr txBox="1"/>
          <p:nvPr>
            <p:ph idx="1" type="body"/>
          </p:nvPr>
        </p:nvSpPr>
        <p:spPr>
          <a:xfrm>
            <a:off x="628650" y="1260389"/>
            <a:ext cx="7886700" cy="54644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Different fungi cause different diseases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None/>
            </a:pPr>
            <a:r>
              <a:t/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Different species within same genus cause different diseases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Same species can affect multiple different hosts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Cause plant damage and economic losses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Infected flag or active leaf, yield impacts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Correct ID and implementing appropriate strategies to manage fungal diseases</a:t>
            </a:r>
            <a:endParaRPr/>
          </a:p>
        </p:txBody>
      </p:sp>
      <p:pic>
        <p:nvPicPr>
          <p:cNvPr descr="A close up of a leaf&#10;&#10;Description automatically generated with medium confidence" id="148" name="Google Shape;14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5068" y="-98766"/>
            <a:ext cx="2385938" cy="1789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 txBox="1"/>
          <p:nvPr>
            <p:ph type="title"/>
          </p:nvPr>
        </p:nvSpPr>
        <p:spPr>
          <a:xfrm>
            <a:off x="628649" y="291090"/>
            <a:ext cx="7886699" cy="9326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Calibri"/>
              <a:buNone/>
            </a:pPr>
            <a:r>
              <a:rPr b="1" lang="en-US" sz="4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life cycle of a fungus</a:t>
            </a:r>
            <a:endParaRPr/>
          </a:p>
        </p:txBody>
      </p:sp>
      <p:pic>
        <p:nvPicPr>
          <p:cNvPr descr="Fungi Life Cycle 3 | Life cycles, Plant pathology, Fungi" id="155" name="Google Shape;15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1326" y="1863801"/>
            <a:ext cx="6321346" cy="444074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"/>
          <p:cNvSpPr/>
          <p:nvPr/>
        </p:nvSpPr>
        <p:spPr>
          <a:xfrm>
            <a:off x="1545772" y="3341914"/>
            <a:ext cx="3211286" cy="2383971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"/>
          <p:cNvSpPr txBox="1"/>
          <p:nvPr/>
        </p:nvSpPr>
        <p:spPr>
          <a:xfrm>
            <a:off x="628650" y="529323"/>
            <a:ext cx="7886700" cy="5909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General disease cycle</a:t>
            </a:r>
            <a:endParaRPr b="1" i="1" sz="36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8"/>
          <p:cNvSpPr txBox="1"/>
          <p:nvPr/>
        </p:nvSpPr>
        <p:spPr>
          <a:xfrm>
            <a:off x="4049484" y="1416942"/>
            <a:ext cx="1045029" cy="369332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Survival</a:t>
            </a:r>
            <a:endParaRPr/>
          </a:p>
        </p:txBody>
      </p:sp>
      <p:sp>
        <p:nvSpPr>
          <p:cNvPr id="164" name="Google Shape;164;p8"/>
          <p:cNvSpPr txBox="1"/>
          <p:nvPr/>
        </p:nvSpPr>
        <p:spPr>
          <a:xfrm>
            <a:off x="3706586" y="2973556"/>
            <a:ext cx="1992087" cy="307777"/>
          </a:xfrm>
          <a:prstGeom prst="rect">
            <a:avLst/>
          </a:prstGeom>
          <a:solidFill>
            <a:srgbClr val="D8D8D8"/>
          </a:solidFill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Primary infection cycle</a:t>
            </a:r>
            <a:endParaRPr/>
          </a:p>
        </p:txBody>
      </p:sp>
      <p:sp>
        <p:nvSpPr>
          <p:cNvPr id="165" name="Google Shape;165;p8"/>
          <p:cNvSpPr txBox="1"/>
          <p:nvPr/>
        </p:nvSpPr>
        <p:spPr>
          <a:xfrm>
            <a:off x="2239735" y="3754614"/>
            <a:ext cx="1349828" cy="369332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Colonization</a:t>
            </a:r>
            <a:endParaRPr/>
          </a:p>
        </p:txBody>
      </p:sp>
      <p:sp>
        <p:nvSpPr>
          <p:cNvPr id="166" name="Google Shape;166;p8"/>
          <p:cNvSpPr txBox="1"/>
          <p:nvPr/>
        </p:nvSpPr>
        <p:spPr>
          <a:xfrm>
            <a:off x="4180114" y="4329372"/>
            <a:ext cx="1045029" cy="369332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Infection</a:t>
            </a:r>
            <a:endParaRPr/>
          </a:p>
        </p:txBody>
      </p:sp>
      <p:sp>
        <p:nvSpPr>
          <p:cNvPr id="167" name="Google Shape;167;p8"/>
          <p:cNvSpPr txBox="1"/>
          <p:nvPr/>
        </p:nvSpPr>
        <p:spPr>
          <a:xfrm>
            <a:off x="5968090" y="3766406"/>
            <a:ext cx="1850572" cy="6463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Dispersal of primary inoculum</a:t>
            </a:r>
            <a:endParaRPr/>
          </a:p>
        </p:txBody>
      </p:sp>
      <p:sp>
        <p:nvSpPr>
          <p:cNvPr id="168" name="Google Shape;168;p8"/>
          <p:cNvSpPr txBox="1"/>
          <p:nvPr/>
        </p:nvSpPr>
        <p:spPr>
          <a:xfrm>
            <a:off x="6150431" y="2280525"/>
            <a:ext cx="1850572" cy="6463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of primary inoculum</a:t>
            </a:r>
            <a:endParaRPr/>
          </a:p>
        </p:txBody>
      </p:sp>
      <p:sp>
        <p:nvSpPr>
          <p:cNvPr id="169" name="Google Shape;169;p8"/>
          <p:cNvSpPr txBox="1"/>
          <p:nvPr/>
        </p:nvSpPr>
        <p:spPr>
          <a:xfrm>
            <a:off x="1424664" y="2099168"/>
            <a:ext cx="2030186" cy="6463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of survival structures</a:t>
            </a:r>
            <a:endParaRPr/>
          </a:p>
        </p:txBody>
      </p:sp>
      <p:sp>
        <p:nvSpPr>
          <p:cNvPr id="170" name="Google Shape;170;p8"/>
          <p:cNvSpPr txBox="1"/>
          <p:nvPr/>
        </p:nvSpPr>
        <p:spPr>
          <a:xfrm>
            <a:off x="419101" y="4228071"/>
            <a:ext cx="1360714" cy="369332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Symptoms</a:t>
            </a:r>
            <a:endParaRPr/>
          </a:p>
        </p:txBody>
      </p:sp>
      <p:sp>
        <p:nvSpPr>
          <p:cNvPr id="171" name="Google Shape;171;p8"/>
          <p:cNvSpPr txBox="1"/>
          <p:nvPr/>
        </p:nvSpPr>
        <p:spPr>
          <a:xfrm>
            <a:off x="1333499" y="5797319"/>
            <a:ext cx="2373087" cy="6463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of secondary inoculum</a:t>
            </a:r>
            <a:endParaRPr/>
          </a:p>
        </p:txBody>
      </p:sp>
      <p:sp>
        <p:nvSpPr>
          <p:cNvPr id="172" name="Google Shape;172;p8"/>
          <p:cNvSpPr txBox="1"/>
          <p:nvPr/>
        </p:nvSpPr>
        <p:spPr>
          <a:xfrm>
            <a:off x="5445575" y="5810839"/>
            <a:ext cx="2373087" cy="6463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Dispersal of secondary inoculum</a:t>
            </a:r>
            <a:endParaRPr/>
          </a:p>
        </p:txBody>
      </p:sp>
      <p:sp>
        <p:nvSpPr>
          <p:cNvPr id="173" name="Google Shape;173;p8"/>
          <p:cNvSpPr txBox="1"/>
          <p:nvPr/>
        </p:nvSpPr>
        <p:spPr>
          <a:xfrm>
            <a:off x="3162283" y="5217956"/>
            <a:ext cx="2139044" cy="307777"/>
          </a:xfrm>
          <a:prstGeom prst="rect">
            <a:avLst/>
          </a:prstGeom>
          <a:solidFill>
            <a:srgbClr val="C4E0B2"/>
          </a:solidFill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Secondary infection cycle</a:t>
            </a:r>
            <a:endParaRPr/>
          </a:p>
        </p:txBody>
      </p:sp>
      <p:cxnSp>
        <p:nvCxnSpPr>
          <p:cNvPr id="174" name="Google Shape;174;p8"/>
          <p:cNvCxnSpPr/>
          <p:nvPr/>
        </p:nvCxnSpPr>
        <p:spPr>
          <a:xfrm>
            <a:off x="5512250" y="1601545"/>
            <a:ext cx="911680" cy="418766"/>
          </a:xfrm>
          <a:prstGeom prst="straightConnector1">
            <a:avLst/>
          </a:prstGeom>
          <a:noFill/>
          <a:ln cap="flat" cmpd="sng" w="76200">
            <a:solidFill>
              <a:srgbClr val="75707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75" name="Google Shape;175;p8"/>
          <p:cNvCxnSpPr/>
          <p:nvPr/>
        </p:nvCxnSpPr>
        <p:spPr>
          <a:xfrm>
            <a:off x="6872963" y="3035410"/>
            <a:ext cx="0" cy="671247"/>
          </a:xfrm>
          <a:prstGeom prst="straightConnector1">
            <a:avLst/>
          </a:prstGeom>
          <a:noFill/>
          <a:ln cap="flat" cmpd="sng" w="76200">
            <a:solidFill>
              <a:srgbClr val="75707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76" name="Google Shape;176;p8"/>
          <p:cNvCxnSpPr/>
          <p:nvPr/>
        </p:nvCxnSpPr>
        <p:spPr>
          <a:xfrm flipH="1">
            <a:off x="5279573" y="4301009"/>
            <a:ext cx="579665" cy="228720"/>
          </a:xfrm>
          <a:prstGeom prst="straightConnector1">
            <a:avLst/>
          </a:prstGeom>
          <a:noFill/>
          <a:ln cap="flat" cmpd="sng" w="76200">
            <a:solidFill>
              <a:srgbClr val="75707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77" name="Google Shape;177;p8"/>
          <p:cNvCxnSpPr/>
          <p:nvPr/>
        </p:nvCxnSpPr>
        <p:spPr>
          <a:xfrm rot="10800000">
            <a:off x="3454850" y="4315345"/>
            <a:ext cx="670834" cy="282058"/>
          </a:xfrm>
          <a:prstGeom prst="straightConnector1">
            <a:avLst/>
          </a:prstGeom>
          <a:noFill/>
          <a:ln cap="flat" cmpd="sng" w="76200">
            <a:solidFill>
              <a:srgbClr val="75707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78" name="Google Shape;178;p8"/>
          <p:cNvCxnSpPr/>
          <p:nvPr/>
        </p:nvCxnSpPr>
        <p:spPr>
          <a:xfrm rot="10800000">
            <a:off x="2801706" y="2830286"/>
            <a:ext cx="0" cy="750421"/>
          </a:xfrm>
          <a:prstGeom prst="straightConnector1">
            <a:avLst/>
          </a:prstGeom>
          <a:noFill/>
          <a:ln cap="flat" cmpd="sng" w="76200">
            <a:solidFill>
              <a:srgbClr val="75707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79" name="Google Shape;179;p8"/>
          <p:cNvCxnSpPr/>
          <p:nvPr/>
        </p:nvCxnSpPr>
        <p:spPr>
          <a:xfrm flipH="1" rot="10800000">
            <a:off x="2877910" y="1581418"/>
            <a:ext cx="912357" cy="324531"/>
          </a:xfrm>
          <a:prstGeom prst="straightConnector1">
            <a:avLst/>
          </a:prstGeom>
          <a:noFill/>
          <a:ln cap="flat" cmpd="sng" w="76200">
            <a:solidFill>
              <a:srgbClr val="75707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80" name="Google Shape;180;p8"/>
          <p:cNvCxnSpPr/>
          <p:nvPr/>
        </p:nvCxnSpPr>
        <p:spPr>
          <a:xfrm flipH="1">
            <a:off x="1891391" y="4238405"/>
            <a:ext cx="579665" cy="228720"/>
          </a:xfrm>
          <a:prstGeom prst="straightConnector1">
            <a:avLst/>
          </a:prstGeom>
          <a:noFill/>
          <a:ln cap="flat" cmpd="sng" w="76200">
            <a:solidFill>
              <a:srgbClr val="757070"/>
            </a:solidFill>
            <a:prstDash val="dot"/>
            <a:miter lim="800000"/>
            <a:headEnd len="sm" w="sm" type="none"/>
            <a:tailEnd len="med" w="med" type="triangle"/>
          </a:ln>
        </p:spPr>
      </p:cxnSp>
      <p:cxnSp>
        <p:nvCxnSpPr>
          <p:cNvPr id="181" name="Google Shape;181;p8"/>
          <p:cNvCxnSpPr/>
          <p:nvPr/>
        </p:nvCxnSpPr>
        <p:spPr>
          <a:xfrm>
            <a:off x="2816669" y="4363080"/>
            <a:ext cx="0" cy="1341034"/>
          </a:xfrm>
          <a:prstGeom prst="straightConnector1">
            <a:avLst/>
          </a:prstGeom>
          <a:noFill/>
          <a:ln cap="flat" cmpd="sng" w="76200">
            <a:solidFill>
              <a:srgbClr val="54813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82" name="Google Shape;182;p8"/>
          <p:cNvCxnSpPr/>
          <p:nvPr/>
        </p:nvCxnSpPr>
        <p:spPr>
          <a:xfrm>
            <a:off x="3866469" y="6134004"/>
            <a:ext cx="1350516" cy="0"/>
          </a:xfrm>
          <a:prstGeom prst="straightConnector1">
            <a:avLst/>
          </a:prstGeom>
          <a:noFill/>
          <a:ln cap="flat" cmpd="sng" w="76200">
            <a:solidFill>
              <a:srgbClr val="54813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83" name="Google Shape;183;p8"/>
          <p:cNvCxnSpPr/>
          <p:nvPr/>
        </p:nvCxnSpPr>
        <p:spPr>
          <a:xfrm rot="10800000">
            <a:off x="5094513" y="4837690"/>
            <a:ext cx="1529448" cy="866424"/>
          </a:xfrm>
          <a:prstGeom prst="straightConnector1">
            <a:avLst/>
          </a:prstGeom>
          <a:noFill/>
          <a:ln cap="flat" cmpd="sng" w="76200">
            <a:solidFill>
              <a:srgbClr val="54813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184" name="Google Shape;184;p8"/>
          <p:cNvSpPr txBox="1"/>
          <p:nvPr/>
        </p:nvSpPr>
        <p:spPr>
          <a:xfrm>
            <a:off x="7984674" y="6555144"/>
            <a:ext cx="110248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A.Fulmer 2012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"/>
          <p:cNvSpPr txBox="1"/>
          <p:nvPr>
            <p:ph type="title"/>
          </p:nvPr>
        </p:nvSpPr>
        <p:spPr>
          <a:xfrm>
            <a:off x="563331" y="561525"/>
            <a:ext cx="7886700" cy="646331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Foliar diseases caused by </a:t>
            </a:r>
            <a:r>
              <a:rPr b="1" i="1"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Cercospora</a:t>
            </a:r>
            <a:endParaRPr b="1" i="1" sz="3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9"/>
          <p:cNvSpPr txBox="1"/>
          <p:nvPr>
            <p:ph idx="1" type="body"/>
          </p:nvPr>
        </p:nvSpPr>
        <p:spPr>
          <a:xfrm>
            <a:off x="628650" y="1690689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~2000 species within the genus </a:t>
            </a:r>
            <a:r>
              <a:rPr i="1" lang="en-US"/>
              <a:t>Cercospora</a:t>
            </a:r>
            <a:endParaRPr i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Cause of  leaf spot or blight diseases on a wide range of hosts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-"/>
            </a:pPr>
            <a:r>
              <a:rPr lang="en-US"/>
              <a:t>Allium, brassicas, citrus, cucurbits, peanut, pepper, tomato, etc.</a:t>
            </a:r>
            <a:endParaRPr/>
          </a:p>
        </p:txBody>
      </p:sp>
      <p:sp>
        <p:nvSpPr>
          <p:cNvPr id="192" name="Google Shape;192;p9"/>
          <p:cNvSpPr txBox="1"/>
          <p:nvPr/>
        </p:nvSpPr>
        <p:spPr>
          <a:xfrm>
            <a:off x="5853227" y="6492874"/>
            <a:ext cx="32907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Schlub RL (2018) Index of Plant Diseases In Guam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ercospora leaf spot (Cercospora citrullina ) on cucurbits - 5586132" id="193" name="Google Shape;19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331" y="4001294"/>
            <a:ext cx="2615293" cy="196147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9"/>
          <p:cNvSpPr txBox="1"/>
          <p:nvPr/>
        </p:nvSpPr>
        <p:spPr>
          <a:xfrm>
            <a:off x="457196" y="5942567"/>
            <a:ext cx="250504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Cercospora leaf spot of cucurbit</a:t>
            </a:r>
            <a:endParaRPr/>
          </a:p>
        </p:txBody>
      </p:sp>
      <p:sp>
        <p:nvSpPr>
          <p:cNvPr id="195" name="Google Shape;195;p9"/>
          <p:cNvSpPr txBox="1"/>
          <p:nvPr/>
        </p:nvSpPr>
        <p:spPr>
          <a:xfrm>
            <a:off x="563331" y="5739890"/>
            <a:ext cx="1031051" cy="2308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Seethapathy 2019</a:t>
            </a:r>
            <a:endParaRPr/>
          </a:p>
        </p:txBody>
      </p:sp>
      <p:pic>
        <p:nvPicPr>
          <p:cNvPr descr="Leaf with early and late leaf spot lesions" id="196" name="Google Shape;19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3306" y="4001294"/>
            <a:ext cx="2615293" cy="196147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9"/>
          <p:cNvSpPr txBox="1"/>
          <p:nvPr/>
        </p:nvSpPr>
        <p:spPr>
          <a:xfrm>
            <a:off x="3210615" y="5940008"/>
            <a:ext cx="196483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Early leaf spot of peanut</a:t>
            </a:r>
            <a:endParaRPr/>
          </a:p>
        </p:txBody>
      </p:sp>
      <p:sp>
        <p:nvSpPr>
          <p:cNvPr id="198" name="Google Shape;198;p9"/>
          <p:cNvSpPr txBox="1"/>
          <p:nvPr/>
        </p:nvSpPr>
        <p:spPr>
          <a:xfrm>
            <a:off x="3313306" y="5771564"/>
            <a:ext cx="694421" cy="2308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Shew 2020</a:t>
            </a:r>
            <a:endParaRPr/>
          </a:p>
        </p:txBody>
      </p:sp>
      <p:pic>
        <p:nvPicPr>
          <p:cNvPr descr="Cercospora leaf spot symptoms are primarily circular lesions with a white center on pepper. The symptoms have a frog-eye appearance. The disease can affect plants under high moisture conditions." id="199" name="Google Shape;199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57178" y="4011839"/>
            <a:ext cx="2615293" cy="196147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9"/>
          <p:cNvSpPr txBox="1"/>
          <p:nvPr/>
        </p:nvSpPr>
        <p:spPr>
          <a:xfrm>
            <a:off x="6056945" y="5739890"/>
            <a:ext cx="691215" cy="2308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Paret 2021</a:t>
            </a:r>
            <a:endParaRPr/>
          </a:p>
        </p:txBody>
      </p:sp>
      <p:sp>
        <p:nvSpPr>
          <p:cNvPr id="201" name="Google Shape;201;p9"/>
          <p:cNvSpPr txBox="1"/>
          <p:nvPr/>
        </p:nvSpPr>
        <p:spPr>
          <a:xfrm>
            <a:off x="5944202" y="5940008"/>
            <a:ext cx="218931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Frogeye leaf spot of pepper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2021-08-11T00:25:05Z</dcterms:created>
  <dc:creator>Renlei Dacones</dc:creator>
</cp:coreProperties>
</file>